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1" r:id="rId3"/>
    <p:sldId id="257" r:id="rId4"/>
    <p:sldId id="265" r:id="rId5"/>
    <p:sldId id="260" r:id="rId6"/>
    <p:sldId id="259" r:id="rId7"/>
    <p:sldId id="268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3" d="100"/>
          <a:sy n="73" d="100"/>
        </p:scale>
        <p:origin x="-22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84CB8-FDEF-AC48-8C76-3EBB0163BE79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378DF-E069-BE41-B015-EA037410F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93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378DF-E069-BE41-B015-EA037410FA6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64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378DF-E069-BE41-B015-EA037410FA6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94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rainpop.com/health/bodysystems/muscle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/>
              <a:t>The Muscular System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Goal: To describe the structure and function of the muscular system.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72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9726" y="5668395"/>
            <a:ext cx="6784848" cy="511861"/>
          </a:xfrm>
        </p:spPr>
        <p:txBody>
          <a:bodyPr>
            <a:normAutofit fontScale="90000"/>
          </a:bodyPr>
          <a:lstStyle/>
          <a:p>
            <a:r>
              <a:rPr lang="en-US" sz="6700" dirty="0" smtClean="0"/>
              <a:t>Flexors and extensor always work opposite of one another.</a:t>
            </a:r>
            <a:br>
              <a:rPr lang="en-US" sz="6700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06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767" y="592678"/>
            <a:ext cx="7051707" cy="536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109085"/>
            <a:ext cx="7543800" cy="146291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hlinkClick r:id="rId2"/>
              </a:rPr>
              <a:t>https://www.brainpop.com/health/bodysystems/muscles/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49730" y="739356"/>
            <a:ext cx="77560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As you watch the video please respond to the following questions…</a:t>
            </a:r>
          </a:p>
          <a:p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smtClean="0"/>
              <a:t>What are the two basics types of muscle?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What are examples of voluntary muscle use?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What is a tendon?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What happens when muscles work in pairs?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5238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0437" y="499841"/>
            <a:ext cx="3657600" cy="5589614"/>
          </a:xfrm>
        </p:spPr>
        <p:txBody>
          <a:bodyPr>
            <a:normAutofit/>
          </a:bodyPr>
          <a:lstStyle/>
          <a:p>
            <a:r>
              <a:rPr lang="en-US" dirty="0" smtClean="0"/>
              <a:t>made up of over 600 different muscles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consists of two different </a:t>
            </a:r>
            <a:r>
              <a:rPr lang="en-US" b="1" dirty="0" smtClean="0"/>
              <a:t>types of tissue: </a:t>
            </a:r>
          </a:p>
          <a:p>
            <a:pPr lvl="1"/>
            <a:r>
              <a:rPr lang="en-US" sz="2800" dirty="0" smtClean="0"/>
              <a:t>connective tissue</a:t>
            </a:r>
          </a:p>
          <a:p>
            <a:pPr lvl="1"/>
            <a:r>
              <a:rPr lang="en-US" sz="2800" dirty="0" smtClean="0"/>
              <a:t>muscle tissue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787" y="1635099"/>
            <a:ext cx="3014187" cy="450231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429" y="531201"/>
            <a:ext cx="35274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What is the Muscular System?</a:t>
            </a:r>
            <a:endParaRPr lang="en-US" sz="3200" dirty="0">
              <a:latin typeface="+mj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138904" y="360638"/>
            <a:ext cx="0" cy="57767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33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48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056" y="486370"/>
            <a:ext cx="3388420" cy="16002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What are the Functions of the Muscular System?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92903"/>
            <a:ext cx="4594934" cy="5245944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To create movement by working with bones, ligaments, and tendons.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To move food through the digestive system.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To move blood through the body by pumping the heart.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To produce heat.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To provide protection to inner organs.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567" y="2212010"/>
            <a:ext cx="2857500" cy="3810359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527476" y="486370"/>
            <a:ext cx="0" cy="57542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06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" y="457225"/>
            <a:ext cx="9144000" cy="16303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are the 2 Different Types of Muscle?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0" y="2087563"/>
            <a:ext cx="3657600" cy="592137"/>
          </a:xfrm>
        </p:spPr>
        <p:txBody>
          <a:bodyPr>
            <a:normAutofit fontScale="77500" lnSpcReduction="20000"/>
          </a:bodyPr>
          <a:lstStyle/>
          <a:p>
            <a:r>
              <a:rPr lang="en-US" sz="3300" b="1" u="sng" dirty="0" smtClean="0"/>
              <a:t>Voluntary</a:t>
            </a:r>
            <a:r>
              <a:rPr lang="en-US" sz="3300" dirty="0" smtClean="0"/>
              <a:t>:	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0" y="2679700"/>
            <a:ext cx="3657600" cy="3048000"/>
          </a:xfrm>
        </p:spPr>
        <p:txBody>
          <a:bodyPr/>
          <a:lstStyle/>
          <a:p>
            <a:r>
              <a:rPr lang="en-US" dirty="0" smtClean="0"/>
              <a:t>Muscle action that is under your control.</a:t>
            </a:r>
          </a:p>
          <a:p>
            <a:r>
              <a:rPr lang="en-US" dirty="0" smtClean="0"/>
              <a:t>Most skeletal movement is voluntary.</a:t>
            </a:r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smtClean="0"/>
              <a:t>Walking, talking, running, writing, jumping, stretching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5486400" y="2087563"/>
            <a:ext cx="3657600" cy="639762"/>
          </a:xfrm>
        </p:spPr>
        <p:txBody>
          <a:bodyPr>
            <a:normAutofit/>
          </a:bodyPr>
          <a:lstStyle/>
          <a:p>
            <a:r>
              <a:rPr lang="en-US" sz="2600" b="1" u="sng" dirty="0" smtClean="0"/>
              <a:t>Involuntary</a:t>
            </a:r>
            <a:endParaRPr lang="en-US" sz="2600" b="1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5486400" y="2674938"/>
            <a:ext cx="3657600" cy="3048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Muscle action that is NOT under your control.</a:t>
            </a:r>
          </a:p>
          <a:p>
            <a:r>
              <a:rPr lang="en-US" dirty="0" smtClean="0"/>
              <a:t>Cardiac and smooth muscle are involuntary.</a:t>
            </a:r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smtClean="0"/>
              <a:t>Heart beating, food moving through the digestive tract, reflexes (skeletal)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618" y="5727565"/>
            <a:ext cx="90610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Skeletal muscle can be both voluntary and involuntary (reflexes).</a:t>
            </a:r>
            <a:endParaRPr lang="en-US" sz="2400" b="1" dirty="0"/>
          </a:p>
        </p:txBody>
      </p:sp>
      <p:cxnSp>
        <p:nvCxnSpPr>
          <p:cNvPr id="11" name="Straight Connector 10"/>
          <p:cNvCxnSpPr>
            <a:stCxn id="2" idx="2"/>
          </p:cNvCxnSpPr>
          <p:nvPr/>
        </p:nvCxnSpPr>
        <p:spPr>
          <a:xfrm>
            <a:off x="4572001" y="2087563"/>
            <a:ext cx="0" cy="36401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77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60" y="771600"/>
            <a:ext cx="32637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What are the Types of Muscle?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905" y="1848818"/>
            <a:ext cx="1650367" cy="11369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91" y="3463614"/>
            <a:ext cx="2342655" cy="9099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2573" y="4858166"/>
            <a:ext cx="1413699" cy="105891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3697793" y="450100"/>
            <a:ext cx="32155" cy="57387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22876" y="868050"/>
            <a:ext cx="479105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Skeletal Muscle: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/>
              <a:t>Attached to the bones for movement.  Helps protect your inner organs</a:t>
            </a:r>
            <a:r>
              <a:rPr lang="en-US" sz="2000" dirty="0" smtClean="0"/>
              <a:t>.</a:t>
            </a:r>
          </a:p>
          <a:p>
            <a:pPr lvl="1"/>
            <a:endParaRPr lang="en-US" sz="2000" dirty="0" smtClean="0"/>
          </a:p>
          <a:p>
            <a:pPr marL="342900" indent="-342900">
              <a:buAutoNum type="arabicPeriod" startAt="2"/>
            </a:pPr>
            <a:r>
              <a:rPr lang="en-US" sz="2400" dirty="0" smtClean="0"/>
              <a:t>Cardiac Muscle: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/>
              <a:t>Special type of muscle found only in your heart.  This type of muscle causes your heart to beat</a:t>
            </a:r>
            <a:r>
              <a:rPr lang="en-US" sz="2000" dirty="0" smtClean="0"/>
              <a:t>.</a:t>
            </a:r>
          </a:p>
          <a:p>
            <a:pPr lvl="1"/>
            <a:endParaRPr lang="en-US" sz="2000" dirty="0" smtClean="0"/>
          </a:p>
          <a:p>
            <a:pPr marL="342900" indent="-342900">
              <a:buAutoNum type="arabicPeriod" startAt="3"/>
            </a:pPr>
            <a:r>
              <a:rPr lang="en-US" sz="2400" dirty="0" smtClean="0"/>
              <a:t>Smooth Muscle: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/>
              <a:t>Lines your digestive tract and blood vessels.  </a:t>
            </a:r>
            <a:r>
              <a:rPr lang="en-US" sz="2000"/>
              <a:t>Smooth </a:t>
            </a:r>
            <a:r>
              <a:rPr lang="en-US" sz="2000" smtClean="0"/>
              <a:t>muscle moves </a:t>
            </a:r>
            <a:r>
              <a:rPr lang="en-US" sz="2000" dirty="0"/>
              <a:t>food and blood through your body</a:t>
            </a:r>
            <a:r>
              <a:rPr lang="en-US" dirty="0"/>
              <a:t>.  </a:t>
            </a:r>
          </a:p>
          <a:p>
            <a:pPr lvl="1"/>
            <a:endParaRPr lang="en-US" dirty="0" smtClean="0"/>
          </a:p>
          <a:p>
            <a:pPr marL="742950" lvl="1" indent="-285750">
              <a:buFont typeface="Arial"/>
              <a:buChar char="•"/>
            </a:pPr>
            <a:endParaRPr lang="en-US" dirty="0" smtClean="0"/>
          </a:p>
          <a:p>
            <a:pPr marL="742950" lvl="1" indent="-285750">
              <a:buFont typeface="Arial"/>
              <a:buChar char="•"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05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891" y="436029"/>
            <a:ext cx="6577803" cy="570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79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75" y="675150"/>
            <a:ext cx="2790239" cy="1527126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What are Tendons?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9728" y="675150"/>
            <a:ext cx="4696440" cy="3000210"/>
          </a:xfrm>
        </p:spPr>
        <p:txBody>
          <a:bodyPr>
            <a:normAutofit fontScale="70000" lnSpcReduction="20000"/>
          </a:bodyPr>
          <a:lstStyle/>
          <a:p>
            <a:r>
              <a:rPr lang="en-US" sz="3800" dirty="0" smtClean="0"/>
              <a:t>Tendons attach muscles to bones.</a:t>
            </a:r>
            <a:endParaRPr lang="en-US" sz="3800" dirty="0"/>
          </a:p>
          <a:p>
            <a:r>
              <a:rPr lang="en-US" sz="3800" dirty="0" smtClean="0"/>
              <a:t>Tendons are made up of strands of flexible connective tissue.</a:t>
            </a:r>
          </a:p>
          <a:p>
            <a:r>
              <a:rPr lang="en-US" sz="3800" dirty="0" smtClean="0"/>
              <a:t>When a muscle </a:t>
            </a:r>
            <a:r>
              <a:rPr lang="en-US" sz="3800" b="1" dirty="0" smtClean="0"/>
              <a:t>contracts</a:t>
            </a:r>
            <a:r>
              <a:rPr lang="en-US" sz="3800" dirty="0" smtClean="0"/>
              <a:t> (gets shorter) the tendon pulls on the bone.</a:t>
            </a:r>
          </a:p>
          <a:p>
            <a:pPr marL="0" indent="0">
              <a:buNone/>
            </a:pPr>
            <a:endParaRPr lang="en-US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9728" y="3675360"/>
            <a:ext cx="4890701" cy="2413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857" y="2791235"/>
            <a:ext cx="2628900" cy="30988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649561" y="385800"/>
            <a:ext cx="48232" cy="58352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9416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143" y="626925"/>
            <a:ext cx="3144799" cy="310669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do Muscles Work in Pairs?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2942" y="771600"/>
            <a:ext cx="5331762" cy="3539596"/>
          </a:xfrm>
        </p:spPr>
        <p:txBody>
          <a:bodyPr>
            <a:normAutofit fontScale="85000" lnSpcReduction="20000"/>
          </a:bodyPr>
          <a:lstStyle/>
          <a:p>
            <a:r>
              <a:rPr lang="en-US" sz="2600" dirty="0" smtClean="0"/>
              <a:t>Muscles work in pairs to cause smooth, controlled movements.</a:t>
            </a:r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dirty="0" smtClean="0"/>
              <a:t>Many of our basic movements are the result of pairs of muscles bending and straightening.</a:t>
            </a:r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b="1" i="1" dirty="0" smtClean="0">
                <a:solidFill>
                  <a:srgbClr val="AD0101"/>
                </a:solidFill>
              </a:rPr>
              <a:t>Flexor</a:t>
            </a:r>
            <a:r>
              <a:rPr lang="en-US" sz="2600" dirty="0" smtClean="0">
                <a:solidFill>
                  <a:srgbClr val="FF0000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- a muscle that </a:t>
            </a:r>
            <a:r>
              <a:rPr lang="en-US" sz="2600" b="1" dirty="0" smtClean="0">
                <a:solidFill>
                  <a:schemeClr val="tx1"/>
                </a:solidFill>
              </a:rPr>
              <a:t>contracts</a:t>
            </a:r>
            <a:r>
              <a:rPr lang="en-US" sz="2600" dirty="0" smtClean="0">
                <a:solidFill>
                  <a:schemeClr val="tx1"/>
                </a:solidFill>
              </a:rPr>
              <a:t> to </a:t>
            </a:r>
            <a:r>
              <a:rPr lang="en-US" sz="2600" b="1" dirty="0" smtClean="0">
                <a:solidFill>
                  <a:schemeClr val="tx1"/>
                </a:solidFill>
              </a:rPr>
              <a:t>bend</a:t>
            </a:r>
            <a:r>
              <a:rPr lang="en-US" sz="2600" dirty="0" smtClean="0">
                <a:solidFill>
                  <a:schemeClr val="tx1"/>
                </a:solidFill>
              </a:rPr>
              <a:t> a part of the body.</a:t>
            </a:r>
          </a:p>
          <a:p>
            <a:r>
              <a:rPr lang="en-US" sz="2600" b="1" i="1" dirty="0" smtClean="0">
                <a:solidFill>
                  <a:srgbClr val="AD0101"/>
                </a:solidFill>
              </a:rPr>
              <a:t>Extensor</a:t>
            </a:r>
            <a:r>
              <a:rPr lang="en-US" sz="2600" dirty="0" smtClean="0">
                <a:solidFill>
                  <a:schemeClr val="tx1"/>
                </a:solidFill>
              </a:rPr>
              <a:t> – a muscle that</a:t>
            </a:r>
            <a:r>
              <a:rPr lang="en-US" sz="2600" b="1" dirty="0" smtClean="0">
                <a:solidFill>
                  <a:schemeClr val="tx1"/>
                </a:solidFill>
              </a:rPr>
              <a:t> contracts </a:t>
            </a:r>
            <a:r>
              <a:rPr lang="en-US" sz="2600" dirty="0" smtClean="0">
                <a:solidFill>
                  <a:schemeClr val="tx1"/>
                </a:solidFill>
              </a:rPr>
              <a:t>to </a:t>
            </a:r>
            <a:r>
              <a:rPr lang="en-US" sz="2600" b="1" dirty="0" smtClean="0">
                <a:solidFill>
                  <a:schemeClr val="tx1"/>
                </a:solidFill>
              </a:rPr>
              <a:t>straighten</a:t>
            </a:r>
            <a:r>
              <a:rPr lang="en-US" sz="2600" dirty="0" smtClean="0">
                <a:solidFill>
                  <a:schemeClr val="tx1"/>
                </a:solidFill>
              </a:rPr>
              <a:t> a part of the body.</a:t>
            </a:r>
            <a:endParaRPr lang="en-US" sz="2600" b="1" i="1" dirty="0" smtClean="0">
              <a:solidFill>
                <a:srgbClr val="AD0101"/>
              </a:solidFill>
            </a:endParaRPr>
          </a:p>
          <a:p>
            <a:endParaRPr lang="en-US" b="1" i="1" dirty="0" smtClean="0">
              <a:solidFill>
                <a:srgbClr val="AD010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3957546"/>
            <a:ext cx="7711424" cy="2713983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3542942" y="369725"/>
            <a:ext cx="0" cy="35878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64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8550</TotalTime>
  <Words>398</Words>
  <Application>Microsoft Office PowerPoint</Application>
  <PresentationFormat>On-screen Show (4:3)</PresentationFormat>
  <Paragraphs>58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Newsprint</vt:lpstr>
      <vt:lpstr>The Muscular System</vt:lpstr>
      <vt:lpstr>PowerPoint Presentation</vt:lpstr>
      <vt:lpstr>PowerPoint Presentation</vt:lpstr>
      <vt:lpstr>What are the Functions of the Muscular System?</vt:lpstr>
      <vt:lpstr>What are the 2 Different Types of Muscle?</vt:lpstr>
      <vt:lpstr>PowerPoint Presentation</vt:lpstr>
      <vt:lpstr>PowerPoint Presentation</vt:lpstr>
      <vt:lpstr>What are Tendons?</vt:lpstr>
      <vt:lpstr>How do Muscles Work in Pairs?</vt:lpstr>
      <vt:lpstr>Flexors and extensor always work opposite of one another. 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Muscular System</dc:title>
  <dc:creator>Marissa Muller</dc:creator>
  <cp:lastModifiedBy>alycia.rovinelli</cp:lastModifiedBy>
  <cp:revision>17</cp:revision>
  <dcterms:created xsi:type="dcterms:W3CDTF">2015-03-08T23:12:10Z</dcterms:created>
  <dcterms:modified xsi:type="dcterms:W3CDTF">2016-03-17T11:18:52Z</dcterms:modified>
</cp:coreProperties>
</file>